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06" autoAdjust="0"/>
    <p:restoredTop sz="94660"/>
  </p:normalViewPr>
  <p:slideViewPr>
    <p:cSldViewPr>
      <p:cViewPr varScale="1">
        <p:scale>
          <a:sx n="69" d="100"/>
          <a:sy n="69" d="100"/>
        </p:scale>
        <p:origin x="-5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3D3A82-7794-4A45-8612-AFDB44D4F383}" type="datetimeFigureOut">
              <a:rPr lang="en-US" smtClean="0"/>
              <a:t>11/7/2008</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56CDB-A279-470C-8BD6-E70F6B386229}"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9856CDB-A279-470C-8BD6-E70F6B386229}" type="slidenum">
              <a:rPr lang="en-AU" smtClean="0"/>
              <a:t>5</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5E96F3B-BCD0-4890-80E9-6C230168EA28}" type="datetimeFigureOut">
              <a:rPr lang="en-US" smtClean="0"/>
              <a:t>11/7/2008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5E96F3B-BCD0-4890-80E9-6C230168EA28}" type="datetimeFigureOut">
              <a:rPr lang="en-US" smtClean="0"/>
              <a:t>11/7/2008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5E96F3B-BCD0-4890-80E9-6C230168EA28}" type="datetimeFigureOut">
              <a:rPr lang="en-US" smtClean="0"/>
              <a:t>11/7/2008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5E96F3B-BCD0-4890-80E9-6C230168EA28}" type="datetimeFigureOut">
              <a:rPr lang="en-US" smtClean="0"/>
              <a:t>11/7/2008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E96F3B-BCD0-4890-80E9-6C230168EA28}" type="datetimeFigureOut">
              <a:rPr lang="en-US" smtClean="0"/>
              <a:t>11/7/2008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5E96F3B-BCD0-4890-80E9-6C230168EA28}" type="datetimeFigureOut">
              <a:rPr lang="en-US" smtClean="0"/>
              <a:t>11/7/2008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5E96F3B-BCD0-4890-80E9-6C230168EA28}" type="datetimeFigureOut">
              <a:rPr lang="en-US" smtClean="0"/>
              <a:t>11/7/2008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5E96F3B-BCD0-4890-80E9-6C230168EA28}" type="datetimeFigureOut">
              <a:rPr lang="en-US" smtClean="0"/>
              <a:t>11/7/2008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E96F3B-BCD0-4890-80E9-6C230168EA28}" type="datetimeFigureOut">
              <a:rPr lang="en-US" smtClean="0"/>
              <a:t>11/7/2008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E96F3B-BCD0-4890-80E9-6C230168EA28}" type="datetimeFigureOut">
              <a:rPr lang="en-US" smtClean="0"/>
              <a:t>11/7/2008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E96F3B-BCD0-4890-80E9-6C230168EA28}" type="datetimeFigureOut">
              <a:rPr lang="en-US" smtClean="0"/>
              <a:t>11/7/2008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0B981-DEC4-4BFB-842C-570F3FB078BC}"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E96F3B-BCD0-4890-80E9-6C230168EA28}" type="datetimeFigureOut">
              <a:rPr lang="en-US" smtClean="0"/>
              <a:t>11/7/2008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0B981-DEC4-4BFB-842C-570F3FB078BC}"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a:t>Unit 2 DRAMA SAC 3</a:t>
            </a:r>
            <a:br>
              <a:rPr lang="en-AU" b="1" dirty="0"/>
            </a:br>
            <a:endParaRPr lang="en-AU" dirty="0"/>
          </a:p>
        </p:txBody>
      </p:sp>
      <p:sp>
        <p:nvSpPr>
          <p:cNvPr id="3" name="Subtitle 2"/>
          <p:cNvSpPr>
            <a:spLocks noGrp="1"/>
          </p:cNvSpPr>
          <p:nvPr>
            <p:ph type="subTitle" idx="1"/>
          </p:nvPr>
        </p:nvSpPr>
        <p:spPr>
          <a:xfrm>
            <a:off x="1357290" y="2786058"/>
            <a:ext cx="6400800" cy="1752600"/>
          </a:xfrm>
        </p:spPr>
        <p:txBody>
          <a:bodyPr/>
          <a:lstStyle/>
          <a:p>
            <a:r>
              <a:rPr lang="en-AU" dirty="0"/>
              <a:t>Performance Evaluation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214290"/>
            <a:ext cx="8501122" cy="923330"/>
          </a:xfrm>
          <a:prstGeom prst="rect">
            <a:avLst/>
          </a:prstGeom>
          <a:noFill/>
        </p:spPr>
        <p:txBody>
          <a:bodyPr wrap="square" rtlCol="0">
            <a:spAutoFit/>
          </a:bodyPr>
          <a:lstStyle/>
          <a:p>
            <a:r>
              <a:rPr lang="en-AU" b="1" dirty="0">
                <a:solidFill>
                  <a:srgbClr val="7030A0"/>
                </a:solidFill>
              </a:rPr>
              <a:t> </a:t>
            </a:r>
            <a:r>
              <a:rPr lang="en-AU" b="1" dirty="0" smtClean="0">
                <a:solidFill>
                  <a:srgbClr val="7030A0"/>
                </a:solidFill>
              </a:rPr>
              <a:t>1. Performance </a:t>
            </a:r>
            <a:r>
              <a:rPr lang="en-AU" b="1" dirty="0">
                <a:solidFill>
                  <a:srgbClr val="7030A0"/>
                </a:solidFill>
              </a:rPr>
              <a:t>Process</a:t>
            </a:r>
            <a:endParaRPr lang="en-AU" dirty="0">
              <a:solidFill>
                <a:srgbClr val="7030A0"/>
              </a:solidFill>
            </a:endParaRPr>
          </a:p>
          <a:p>
            <a:r>
              <a:rPr lang="en-AU" dirty="0">
                <a:solidFill>
                  <a:srgbClr val="7030A0"/>
                </a:solidFill>
              </a:rPr>
              <a:t>Draw a time-line to represent the production process you have gone through to create and develop your group performance.  </a:t>
            </a:r>
          </a:p>
        </p:txBody>
      </p:sp>
      <p:sp>
        <p:nvSpPr>
          <p:cNvPr id="6" name="TextBox 5"/>
          <p:cNvSpPr txBox="1"/>
          <p:nvPr/>
        </p:nvSpPr>
        <p:spPr>
          <a:xfrm>
            <a:off x="1214414" y="1071546"/>
            <a:ext cx="7500990" cy="5632311"/>
          </a:xfrm>
          <a:prstGeom prst="rect">
            <a:avLst/>
          </a:prstGeom>
          <a:noFill/>
        </p:spPr>
        <p:txBody>
          <a:bodyPr wrap="square" rtlCol="0">
            <a:spAutoFit/>
          </a:bodyPr>
          <a:lstStyle/>
          <a:p>
            <a:pPr>
              <a:buFont typeface="Arial" pitchFamily="34" charset="0"/>
              <a:buChar char="•"/>
            </a:pPr>
            <a:r>
              <a:rPr lang="en-AU" b="1" dirty="0" smtClean="0">
                <a:solidFill>
                  <a:srgbClr val="00B050"/>
                </a:solidFill>
              </a:rPr>
              <a:t> gathered into groups according to our play interests. We were the random group. </a:t>
            </a:r>
          </a:p>
          <a:p>
            <a:pPr>
              <a:buFont typeface="Arial" pitchFamily="34" charset="0"/>
              <a:buChar char="•"/>
            </a:pPr>
            <a:r>
              <a:rPr lang="en-AU" b="1" dirty="0">
                <a:solidFill>
                  <a:srgbClr val="00B050"/>
                </a:solidFill>
              </a:rPr>
              <a:t> </a:t>
            </a:r>
            <a:r>
              <a:rPr lang="en-AU" b="1" dirty="0" smtClean="0">
                <a:solidFill>
                  <a:srgbClr val="00B050"/>
                </a:solidFill>
              </a:rPr>
              <a:t>brainstormed ideas of the plays we were going to use. </a:t>
            </a:r>
          </a:p>
          <a:p>
            <a:pPr>
              <a:buFont typeface="Arial" pitchFamily="34" charset="0"/>
              <a:buChar char="•"/>
            </a:pPr>
            <a:r>
              <a:rPr lang="en-AU" b="1" dirty="0">
                <a:solidFill>
                  <a:srgbClr val="00B050"/>
                </a:solidFill>
              </a:rPr>
              <a:t> </a:t>
            </a:r>
            <a:r>
              <a:rPr lang="en-AU" b="1" dirty="0" smtClean="0">
                <a:solidFill>
                  <a:srgbClr val="00B050"/>
                </a:solidFill>
              </a:rPr>
              <a:t>chose the idea of doing a morning breakfast show. </a:t>
            </a:r>
          </a:p>
          <a:p>
            <a:pPr>
              <a:buFont typeface="Arial" pitchFamily="34" charset="0"/>
              <a:buChar char="•"/>
            </a:pPr>
            <a:r>
              <a:rPr lang="en-AU" b="1" dirty="0" smtClean="0">
                <a:solidFill>
                  <a:srgbClr val="00B050"/>
                </a:solidFill>
              </a:rPr>
              <a:t> came up with characters  </a:t>
            </a:r>
          </a:p>
          <a:p>
            <a:pPr>
              <a:buFont typeface="Arial" pitchFamily="34" charset="0"/>
              <a:buChar char="•"/>
            </a:pPr>
            <a:r>
              <a:rPr lang="en-AU" b="1" dirty="0" smtClean="0">
                <a:solidFill>
                  <a:srgbClr val="00B050"/>
                </a:solidFill>
              </a:rPr>
              <a:t>improvised some scenes to get ideas. </a:t>
            </a:r>
          </a:p>
          <a:p>
            <a:pPr>
              <a:buFont typeface="Arial" pitchFamily="34" charset="0"/>
              <a:buChar char="•"/>
            </a:pPr>
            <a:r>
              <a:rPr lang="en-AU" b="1" dirty="0" smtClean="0">
                <a:solidFill>
                  <a:srgbClr val="00B050"/>
                </a:solidFill>
              </a:rPr>
              <a:t> thought up the ides to use the projection screen and live performance. </a:t>
            </a:r>
          </a:p>
          <a:p>
            <a:pPr>
              <a:buFont typeface="Arial" pitchFamily="34" charset="0"/>
              <a:buChar char="•"/>
            </a:pPr>
            <a:r>
              <a:rPr lang="en-AU" b="1" dirty="0" smtClean="0">
                <a:solidFill>
                  <a:srgbClr val="00B050"/>
                </a:solidFill>
              </a:rPr>
              <a:t> chose costumes and props.</a:t>
            </a:r>
          </a:p>
          <a:p>
            <a:pPr>
              <a:buFont typeface="Arial" pitchFamily="34" charset="0"/>
              <a:buChar char="•"/>
            </a:pPr>
            <a:r>
              <a:rPr lang="en-AU" b="1" dirty="0" smtClean="0">
                <a:solidFill>
                  <a:srgbClr val="00B050"/>
                </a:solidFill>
              </a:rPr>
              <a:t> practised with a flip camera.</a:t>
            </a:r>
          </a:p>
          <a:p>
            <a:pPr>
              <a:buFont typeface="Arial" pitchFamily="34" charset="0"/>
              <a:buChar char="•"/>
            </a:pPr>
            <a:r>
              <a:rPr lang="en-AU" b="1" dirty="0" smtClean="0">
                <a:solidFill>
                  <a:srgbClr val="00B050"/>
                </a:solidFill>
              </a:rPr>
              <a:t> wrote out a rough script to know how it would all go together. </a:t>
            </a:r>
          </a:p>
          <a:p>
            <a:pPr>
              <a:buFont typeface="Arial" pitchFamily="34" charset="0"/>
              <a:buChar char="•"/>
            </a:pPr>
            <a:r>
              <a:rPr lang="en-AU" b="1" dirty="0" smtClean="0">
                <a:solidFill>
                  <a:srgbClr val="00B050"/>
                </a:solidFill>
              </a:rPr>
              <a:t> researched individual characters and morning shows to get the style. </a:t>
            </a:r>
          </a:p>
          <a:p>
            <a:pPr>
              <a:buFont typeface="Arial" pitchFamily="34" charset="0"/>
              <a:buChar char="•"/>
            </a:pPr>
            <a:r>
              <a:rPr lang="en-AU" b="1" dirty="0">
                <a:solidFill>
                  <a:srgbClr val="00B050"/>
                </a:solidFill>
              </a:rPr>
              <a:t> </a:t>
            </a:r>
            <a:r>
              <a:rPr lang="en-AU" b="1" dirty="0" smtClean="0">
                <a:solidFill>
                  <a:srgbClr val="00B050"/>
                </a:solidFill>
              </a:rPr>
              <a:t>blocked stage positions. </a:t>
            </a:r>
          </a:p>
          <a:p>
            <a:pPr>
              <a:buFont typeface="Arial" pitchFamily="34" charset="0"/>
              <a:buChar char="•"/>
            </a:pPr>
            <a:r>
              <a:rPr lang="en-AU" b="1" dirty="0" smtClean="0">
                <a:solidFill>
                  <a:srgbClr val="00B050"/>
                </a:solidFill>
              </a:rPr>
              <a:t> filmed segments. </a:t>
            </a:r>
          </a:p>
          <a:p>
            <a:pPr>
              <a:buFont typeface="Arial" pitchFamily="34" charset="0"/>
              <a:buChar char="•"/>
            </a:pPr>
            <a:r>
              <a:rPr lang="en-AU" b="1" dirty="0">
                <a:solidFill>
                  <a:srgbClr val="00B050"/>
                </a:solidFill>
              </a:rPr>
              <a:t> </a:t>
            </a:r>
            <a:r>
              <a:rPr lang="en-AU" b="1" dirty="0" smtClean="0">
                <a:solidFill>
                  <a:srgbClr val="00B050"/>
                </a:solidFill>
              </a:rPr>
              <a:t>rehearsed live performance. </a:t>
            </a:r>
          </a:p>
          <a:p>
            <a:pPr>
              <a:buFont typeface="Arial" pitchFamily="34" charset="0"/>
              <a:buChar char="•"/>
            </a:pPr>
            <a:r>
              <a:rPr lang="en-AU" b="1" dirty="0">
                <a:solidFill>
                  <a:srgbClr val="00B050"/>
                </a:solidFill>
              </a:rPr>
              <a:t> </a:t>
            </a:r>
            <a:r>
              <a:rPr lang="en-AU" b="1" dirty="0" smtClean="0">
                <a:solidFill>
                  <a:srgbClr val="00B050"/>
                </a:solidFill>
              </a:rPr>
              <a:t>cut it down shorter. </a:t>
            </a:r>
          </a:p>
          <a:p>
            <a:pPr>
              <a:buFont typeface="Arial" pitchFamily="34" charset="0"/>
              <a:buChar char="•"/>
            </a:pPr>
            <a:r>
              <a:rPr lang="en-AU" b="1" dirty="0" smtClean="0">
                <a:solidFill>
                  <a:srgbClr val="00B050"/>
                </a:solidFill>
              </a:rPr>
              <a:t> rehearsed new scenes. </a:t>
            </a:r>
          </a:p>
          <a:p>
            <a:pPr>
              <a:buFont typeface="Arial" pitchFamily="34" charset="0"/>
              <a:buChar char="•"/>
            </a:pPr>
            <a:r>
              <a:rPr lang="en-AU" b="1" dirty="0" smtClean="0">
                <a:solidFill>
                  <a:srgbClr val="00B050"/>
                </a:solidFill>
              </a:rPr>
              <a:t> cut it shorter. </a:t>
            </a:r>
          </a:p>
          <a:p>
            <a:pPr>
              <a:buFont typeface="Arial" pitchFamily="34" charset="0"/>
              <a:buChar char="•"/>
            </a:pPr>
            <a:r>
              <a:rPr lang="en-AU" b="1" dirty="0">
                <a:solidFill>
                  <a:srgbClr val="00B050"/>
                </a:solidFill>
              </a:rPr>
              <a:t> </a:t>
            </a:r>
            <a:r>
              <a:rPr lang="en-AU" b="1" dirty="0" smtClean="0">
                <a:solidFill>
                  <a:srgbClr val="00B050"/>
                </a:solidFill>
              </a:rPr>
              <a:t>changed costumes ideas </a:t>
            </a:r>
          </a:p>
          <a:p>
            <a:pPr>
              <a:buFont typeface="Arial" pitchFamily="34" charset="0"/>
              <a:buChar char="•"/>
            </a:pPr>
            <a:r>
              <a:rPr lang="en-AU" b="1" dirty="0">
                <a:solidFill>
                  <a:srgbClr val="00B050"/>
                </a:solidFill>
              </a:rPr>
              <a:t> </a:t>
            </a:r>
            <a:r>
              <a:rPr lang="en-AU" b="1" dirty="0" smtClean="0">
                <a:solidFill>
                  <a:srgbClr val="00B050"/>
                </a:solidFill>
              </a:rPr>
              <a:t>run through it in James King hall. </a:t>
            </a:r>
          </a:p>
          <a:p>
            <a:pPr>
              <a:buFont typeface="Arial" pitchFamily="34" charset="0"/>
              <a:buChar char="•"/>
            </a:pPr>
            <a:r>
              <a:rPr lang="en-AU" b="1" dirty="0">
                <a:solidFill>
                  <a:srgbClr val="00B050"/>
                </a:solidFill>
              </a:rPr>
              <a:t> </a:t>
            </a:r>
            <a:r>
              <a:rPr lang="en-AU" b="1" dirty="0" smtClean="0">
                <a:solidFill>
                  <a:srgbClr val="00B050"/>
                </a:solidFill>
              </a:rPr>
              <a:t>performed final performance.    </a:t>
            </a:r>
            <a:endParaRPr lang="en-AU" b="1" dirty="0">
              <a:solidFill>
                <a:srgbClr val="00B05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2844" y="285728"/>
            <a:ext cx="8715436" cy="1754326"/>
          </a:xfrm>
          <a:prstGeom prst="rect">
            <a:avLst/>
          </a:prstGeom>
          <a:noFill/>
        </p:spPr>
        <p:txBody>
          <a:bodyPr wrap="square" rtlCol="0">
            <a:spAutoFit/>
          </a:bodyPr>
          <a:lstStyle/>
          <a:p>
            <a:pPr lvl="0"/>
            <a:r>
              <a:rPr lang="en-AU" b="1" dirty="0" smtClean="0">
                <a:solidFill>
                  <a:srgbClr val="7030A0"/>
                </a:solidFill>
              </a:rPr>
              <a:t>2. Intention</a:t>
            </a:r>
            <a:endParaRPr lang="en-AU" dirty="0">
              <a:solidFill>
                <a:srgbClr val="7030A0"/>
              </a:solidFill>
            </a:endParaRPr>
          </a:p>
          <a:p>
            <a:pPr lvl="0"/>
            <a:r>
              <a:rPr lang="en-AU" dirty="0" smtClean="0">
                <a:solidFill>
                  <a:srgbClr val="7030A0"/>
                </a:solidFill>
              </a:rPr>
              <a:t>a) </a:t>
            </a:r>
            <a:r>
              <a:rPr lang="en-AU" dirty="0">
                <a:solidFill>
                  <a:srgbClr val="7030A0"/>
                </a:solidFill>
              </a:rPr>
              <a:t>What was the focus or theme of your performance and how did you </a:t>
            </a:r>
            <a:r>
              <a:rPr lang="en-AU" u="sng" dirty="0">
                <a:solidFill>
                  <a:srgbClr val="7030A0"/>
                </a:solidFill>
              </a:rPr>
              <a:t>plan and develop</a:t>
            </a:r>
            <a:r>
              <a:rPr lang="en-AU" dirty="0">
                <a:solidFill>
                  <a:srgbClr val="7030A0"/>
                </a:solidFill>
              </a:rPr>
              <a:t> your group’s interpretation of a Shakespeare play to reflect the overall topic of ‘Wicked’? </a:t>
            </a:r>
          </a:p>
          <a:p>
            <a:pPr lvl="0"/>
            <a:r>
              <a:rPr lang="en-AU" dirty="0" smtClean="0">
                <a:solidFill>
                  <a:srgbClr val="7030A0"/>
                </a:solidFill>
              </a:rPr>
              <a:t>b) </a:t>
            </a:r>
            <a:r>
              <a:rPr lang="en-AU" dirty="0">
                <a:solidFill>
                  <a:srgbClr val="7030A0"/>
                </a:solidFill>
              </a:rPr>
              <a:t>What was your performance goal or intention? Evaluate, with reasons, explaining 2 examples that show how your intention worked or did not work as you expected.</a:t>
            </a:r>
          </a:p>
          <a:p>
            <a:endParaRPr lang="en-AU" dirty="0"/>
          </a:p>
        </p:txBody>
      </p:sp>
      <p:sp>
        <p:nvSpPr>
          <p:cNvPr id="7" name="TextBox 6"/>
          <p:cNvSpPr txBox="1"/>
          <p:nvPr/>
        </p:nvSpPr>
        <p:spPr>
          <a:xfrm>
            <a:off x="500034" y="1857364"/>
            <a:ext cx="8286808" cy="1754326"/>
          </a:xfrm>
          <a:prstGeom prst="rect">
            <a:avLst/>
          </a:prstGeom>
          <a:noFill/>
        </p:spPr>
        <p:txBody>
          <a:bodyPr wrap="square" rtlCol="0">
            <a:spAutoFit/>
          </a:bodyPr>
          <a:lstStyle/>
          <a:p>
            <a:r>
              <a:rPr lang="en-AU" dirty="0"/>
              <a:t> </a:t>
            </a:r>
            <a:r>
              <a:rPr lang="en-AU" dirty="0" smtClean="0"/>
              <a:t>a) Our group focused on the humours side of the Shakespeare villains. To showcase the idea of Wicked the on set councillor was encouraging self harm and death. All of her guests ended up killing either themselves of one of their loved ones. </a:t>
            </a:r>
          </a:p>
          <a:p>
            <a:r>
              <a:rPr lang="en-AU" dirty="0" smtClean="0"/>
              <a:t> b) My performance goal was to engage the audience and make Shakespeare more interesting and understandable. I wanted it to be funny, clever and educational. I think the way we gave Romeo and Juliet a </a:t>
            </a:r>
            <a:r>
              <a:rPr lang="en-AU" smtClean="0"/>
              <a:t>more authentic    </a:t>
            </a:r>
            <a:endParaRPr lang="en-A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844" y="285728"/>
            <a:ext cx="8715436" cy="1200329"/>
          </a:xfrm>
          <a:prstGeom prst="rect">
            <a:avLst/>
          </a:prstGeom>
          <a:noFill/>
        </p:spPr>
        <p:txBody>
          <a:bodyPr wrap="square" rtlCol="0">
            <a:spAutoFit/>
          </a:bodyPr>
          <a:lstStyle/>
          <a:p>
            <a:pPr lvl="0"/>
            <a:r>
              <a:rPr lang="en-AU" b="1" dirty="0" smtClean="0">
                <a:solidFill>
                  <a:srgbClr val="7030A0"/>
                </a:solidFill>
              </a:rPr>
              <a:t>3. Characters</a:t>
            </a:r>
            <a:endParaRPr lang="en-AU" dirty="0">
              <a:solidFill>
                <a:srgbClr val="7030A0"/>
              </a:solidFill>
            </a:endParaRPr>
          </a:p>
          <a:p>
            <a:r>
              <a:rPr lang="en-AU" dirty="0">
                <a:solidFill>
                  <a:srgbClr val="7030A0"/>
                </a:solidFill>
              </a:rPr>
              <a:t>Explain how you developed and performed one character using 2 expressive skills and why you made these choices.</a:t>
            </a: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285728"/>
            <a:ext cx="8715436" cy="2862322"/>
          </a:xfrm>
          <a:prstGeom prst="rect">
            <a:avLst/>
          </a:prstGeom>
          <a:noFill/>
        </p:spPr>
        <p:txBody>
          <a:bodyPr wrap="square" rtlCol="0">
            <a:spAutoFit/>
          </a:bodyPr>
          <a:lstStyle/>
          <a:p>
            <a:pPr lvl="0"/>
            <a:r>
              <a:rPr lang="en-AU" b="1" dirty="0" smtClean="0">
                <a:solidFill>
                  <a:srgbClr val="7030A0"/>
                </a:solidFill>
              </a:rPr>
              <a:t>4. Dramatic </a:t>
            </a:r>
            <a:r>
              <a:rPr lang="en-AU" b="1" dirty="0">
                <a:solidFill>
                  <a:srgbClr val="7030A0"/>
                </a:solidFill>
              </a:rPr>
              <a:t>elements in performance</a:t>
            </a:r>
            <a:endParaRPr lang="en-AU" dirty="0">
              <a:solidFill>
                <a:srgbClr val="7030A0"/>
              </a:solidFill>
            </a:endParaRPr>
          </a:p>
          <a:p>
            <a:r>
              <a:rPr lang="en-AU" dirty="0">
                <a:solidFill>
                  <a:srgbClr val="7030A0"/>
                </a:solidFill>
              </a:rPr>
              <a:t>Describe examples to explain how </a:t>
            </a:r>
            <a:r>
              <a:rPr lang="en-AU" b="1" dirty="0">
                <a:solidFill>
                  <a:srgbClr val="7030A0"/>
                </a:solidFill>
              </a:rPr>
              <a:t>two</a:t>
            </a:r>
            <a:r>
              <a:rPr lang="en-AU" dirty="0">
                <a:solidFill>
                  <a:srgbClr val="7030A0"/>
                </a:solidFill>
              </a:rPr>
              <a:t> of the following dramatic elements worked or didn’t work well in your group’s or another group’s performance:</a:t>
            </a:r>
          </a:p>
          <a:p>
            <a:pPr lvl="0" algn="ctr"/>
            <a:r>
              <a:rPr lang="en-AU" b="1" i="1" dirty="0">
                <a:solidFill>
                  <a:srgbClr val="7030A0"/>
                </a:solidFill>
              </a:rPr>
              <a:t>Mood</a:t>
            </a:r>
            <a:endParaRPr lang="en-AU" dirty="0">
              <a:solidFill>
                <a:srgbClr val="7030A0"/>
              </a:solidFill>
            </a:endParaRPr>
          </a:p>
          <a:p>
            <a:pPr lvl="0" algn="ctr"/>
            <a:r>
              <a:rPr lang="en-AU" b="1" i="1" dirty="0">
                <a:solidFill>
                  <a:srgbClr val="7030A0"/>
                </a:solidFill>
              </a:rPr>
              <a:t>Conflict</a:t>
            </a:r>
            <a:endParaRPr lang="en-AU" dirty="0">
              <a:solidFill>
                <a:srgbClr val="7030A0"/>
              </a:solidFill>
            </a:endParaRPr>
          </a:p>
          <a:p>
            <a:pPr lvl="0" algn="ctr"/>
            <a:r>
              <a:rPr lang="en-AU" b="1" i="1" dirty="0">
                <a:solidFill>
                  <a:srgbClr val="7030A0"/>
                </a:solidFill>
              </a:rPr>
              <a:t>Use of space</a:t>
            </a:r>
            <a:endParaRPr lang="en-AU" dirty="0">
              <a:solidFill>
                <a:srgbClr val="7030A0"/>
              </a:solidFill>
            </a:endParaRPr>
          </a:p>
          <a:p>
            <a:pPr lvl="0" algn="ctr"/>
            <a:r>
              <a:rPr lang="en-AU" b="1" i="1" dirty="0">
                <a:solidFill>
                  <a:srgbClr val="7030A0"/>
                </a:solidFill>
              </a:rPr>
              <a:t>Contrast</a:t>
            </a:r>
            <a:endParaRPr lang="en-AU" dirty="0">
              <a:solidFill>
                <a:srgbClr val="7030A0"/>
              </a:solidFill>
            </a:endParaRPr>
          </a:p>
          <a:p>
            <a:pPr lvl="0" algn="ctr"/>
            <a:r>
              <a:rPr lang="en-AU" b="1" i="1" dirty="0">
                <a:solidFill>
                  <a:srgbClr val="7030A0"/>
                </a:solidFill>
              </a:rPr>
              <a:t>Tension</a:t>
            </a:r>
            <a:endParaRPr lang="en-AU" dirty="0">
              <a:solidFill>
                <a:srgbClr val="7030A0"/>
              </a:solidFill>
            </a:endParaRPr>
          </a:p>
          <a:p>
            <a:pPr lvl="0" algn="ctr"/>
            <a:r>
              <a:rPr lang="en-AU" b="1" i="1" dirty="0">
                <a:solidFill>
                  <a:srgbClr val="7030A0"/>
                </a:solidFill>
              </a:rPr>
              <a:t>Symbol</a:t>
            </a:r>
            <a:endParaRPr lang="en-AU" dirty="0">
              <a:solidFill>
                <a:srgbClr val="7030A0"/>
              </a:solidFill>
            </a:endParaRPr>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844" y="214290"/>
            <a:ext cx="8786874" cy="1200329"/>
          </a:xfrm>
          <a:prstGeom prst="rect">
            <a:avLst/>
          </a:prstGeom>
          <a:noFill/>
        </p:spPr>
        <p:txBody>
          <a:bodyPr wrap="square" rtlCol="0">
            <a:spAutoFit/>
          </a:bodyPr>
          <a:lstStyle/>
          <a:p>
            <a:pPr lvl="0"/>
            <a:r>
              <a:rPr lang="en-AU" b="1" dirty="0">
                <a:solidFill>
                  <a:srgbClr val="7030A0"/>
                </a:solidFill>
              </a:rPr>
              <a:t>Evaluation of the process</a:t>
            </a:r>
            <a:endParaRPr lang="en-AU" dirty="0">
              <a:solidFill>
                <a:srgbClr val="7030A0"/>
              </a:solidFill>
            </a:endParaRPr>
          </a:p>
          <a:p>
            <a:r>
              <a:rPr lang="en-AU" dirty="0" smtClean="0">
                <a:solidFill>
                  <a:srgbClr val="7030A0"/>
                </a:solidFill>
              </a:rPr>
              <a:t>a) </a:t>
            </a:r>
            <a:r>
              <a:rPr lang="en-AU" dirty="0">
                <a:solidFill>
                  <a:srgbClr val="7030A0"/>
                </a:solidFill>
              </a:rPr>
              <a:t>What have learned from this production </a:t>
            </a:r>
            <a:r>
              <a:rPr lang="en-AU" dirty="0" smtClean="0">
                <a:solidFill>
                  <a:srgbClr val="7030A0"/>
                </a:solidFill>
              </a:rPr>
              <a:t>task about </a:t>
            </a:r>
            <a:r>
              <a:rPr lang="en-AU" dirty="0">
                <a:solidFill>
                  <a:srgbClr val="7030A0"/>
                </a:solidFill>
              </a:rPr>
              <a:t>yourself as a </a:t>
            </a:r>
            <a:r>
              <a:rPr lang="en-AU" dirty="0" smtClean="0">
                <a:solidFill>
                  <a:srgbClr val="7030A0"/>
                </a:solidFill>
              </a:rPr>
              <a:t>learner/actor?</a:t>
            </a:r>
          </a:p>
          <a:p>
            <a:pPr lvl="0"/>
            <a:r>
              <a:rPr lang="en-AU" dirty="0" smtClean="0">
                <a:solidFill>
                  <a:srgbClr val="7030A0"/>
                </a:solidFill>
              </a:rPr>
              <a:t>b) What </a:t>
            </a:r>
            <a:r>
              <a:rPr lang="en-AU" dirty="0">
                <a:solidFill>
                  <a:srgbClr val="7030A0"/>
                </a:solidFill>
              </a:rPr>
              <a:t>you would do the same or differently in the process of creating another ensemble performance</a:t>
            </a:r>
            <a:r>
              <a:rPr lang="en-AU" dirty="0" smtClean="0">
                <a:solidFill>
                  <a:srgbClr val="7030A0"/>
                </a:solidFill>
              </a:rPr>
              <a:t>?</a:t>
            </a:r>
            <a:endParaRPr lang="en-AU" dirty="0">
              <a:solidFill>
                <a:srgbClr val="7030A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418</Words>
  <Application>Microsoft Office PowerPoint</Application>
  <PresentationFormat>On-screen Show (4:3)</PresentationFormat>
  <Paragraphs>42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Unit 2 DRAMA SAC 3 </vt:lpstr>
      <vt:lpstr>Slide 2</vt:lpstr>
      <vt:lpstr>Slide 3</vt:lpstr>
      <vt:lpstr>Slide 4</vt:lpstr>
      <vt:lpstr>Slide 5</vt:lpstr>
      <vt:lpstr>Slide 6</vt:lpstr>
    </vt:vector>
  </TitlesOfParts>
  <Company>Bendigo Senior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ICT Resources</dc:creator>
  <cp:lastModifiedBy>ICT Resources</cp:lastModifiedBy>
  <cp:revision>6</cp:revision>
  <dcterms:created xsi:type="dcterms:W3CDTF">2008-11-06T22:11:11Z</dcterms:created>
  <dcterms:modified xsi:type="dcterms:W3CDTF">2008-11-06T22:45:16Z</dcterms:modified>
</cp:coreProperties>
</file>